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2"/>
  </p:handoutMasterIdLst>
  <p:sldIdLst>
    <p:sldId id="256" r:id="rId2"/>
    <p:sldId id="262" r:id="rId3"/>
    <p:sldId id="260" r:id="rId4"/>
    <p:sldId id="261" r:id="rId5"/>
    <p:sldId id="263" r:id="rId6"/>
    <p:sldId id="264" r:id="rId7"/>
    <p:sldId id="265" r:id="rId8"/>
    <p:sldId id="266" r:id="rId9"/>
    <p:sldId id="267" r:id="rId10"/>
    <p:sldId id="268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2319"/>
    <a:srgbClr val="173A8D"/>
    <a:srgbClr val="003374"/>
    <a:srgbClr val="C9A093"/>
    <a:srgbClr val="F1F1F1"/>
    <a:srgbClr val="385592"/>
    <a:srgbClr val="3A5896"/>
    <a:srgbClr val="1D3C7A"/>
    <a:srgbClr val="213969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47258B-0B96-4228-BCC1-399306848AB6}" v="1914" dt="2020-12-24T13:46:34.5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48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11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2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8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94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67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750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37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6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4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9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3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459" y="1465729"/>
            <a:ext cx="7869891" cy="471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D9794-A4CC-42D0-9A65-24C6B9EF4076}" type="datetimeFigureOut">
              <a:rPr lang="en-US" smtClean="0"/>
              <a:t>12/24/2020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8906" y="1"/>
            <a:ext cx="7839635" cy="1337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332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048539" y="4114894"/>
            <a:ext cx="7028032" cy="2652086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Распознавание </a:t>
            </a:r>
            <a:r>
              <a:rPr lang="en-US" sz="4000" err="1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автомобильных</a:t>
            </a:r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 </a:t>
            </a:r>
            <a:r>
              <a:rPr lang="en-US" sz="4000" err="1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номеров</a:t>
            </a:r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 </a:t>
            </a:r>
            <a:r>
              <a:rPr lang="en-US" sz="4000" err="1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на</a:t>
            </a:r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 </a:t>
            </a:r>
            <a:r>
              <a:rPr lang="en-US" sz="4000" err="1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фотографии</a:t>
            </a:r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 </a:t>
            </a:r>
            <a:r>
              <a:rPr lang="en-US" sz="4000" err="1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по</a:t>
            </a:r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 </a:t>
            </a:r>
            <a:r>
              <a:rPr lang="en-US" sz="4000" err="1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средствам</a:t>
            </a:r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 </a:t>
            </a:r>
            <a:r>
              <a:rPr lang="en-US" sz="4000" err="1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сверточной</a:t>
            </a:r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 </a:t>
            </a:r>
            <a:r>
              <a:rPr lang="en-US" sz="4000" err="1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нейронной</a:t>
            </a:r>
            <a:r>
              <a:rPr lang="en-US" sz="4000" dirty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 </a:t>
            </a:r>
            <a:r>
              <a:rPr lang="en-US" sz="4000" err="1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  <a:cs typeface="Calibri"/>
              </a:rPr>
              <a:t>сети</a:t>
            </a:r>
            <a:endParaRPr lang="en-US" sz="400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Gill Sans M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0652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0B6A4E-C196-4F01-BBC7-3FE116E23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>
                <a:cs typeface="Calibri Light"/>
              </a:rPr>
              <a:t>Спасибо за внимание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F4CD7B-1B57-4657-A506-FFC8AD5B7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ru-RU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4070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D7F745-7BB9-49C9-A76B-751F2596F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cs typeface="Calibri Light"/>
              </a:rPr>
              <a:t>Цели проекта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DE9923-5DC1-4E3B-BFA2-82E19A9D4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ru-RU" dirty="0">
                <a:cs typeface="Calibri"/>
              </a:rPr>
              <a:t>Создать программный комплекс для распознавания и прочтения номерного знака автомобиля</a:t>
            </a:r>
            <a:endParaRPr lang="ru-RU"/>
          </a:p>
          <a:p>
            <a:pPr algn="just"/>
            <a:r>
              <a:rPr lang="ru-RU" dirty="0">
                <a:cs typeface="Calibri"/>
              </a:rPr>
              <a:t>Получить навыки обучения сверточных нейронных сетей для распознавания объектов</a:t>
            </a:r>
            <a:endParaRPr lang="ru-RU">
              <a:cs typeface="Calibri"/>
            </a:endParaRP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64EC1BEE-5D2D-4376-B062-61430898A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3135" y="3911705"/>
            <a:ext cx="3187176" cy="239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065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Gill Sans MT"/>
                <a:cs typeface="Calibri Light"/>
              </a:rPr>
              <a:t>Применение</a:t>
            </a:r>
            <a:endParaRPr lang="en-US">
              <a:latin typeface="Gill Sans MT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E1F6B-83FF-4C67-8BCD-8FE1F06CBE4A}"/>
              </a:ext>
            </a:extLst>
          </p:cNvPr>
          <p:cNvSpPr txBox="1"/>
          <p:nvPr/>
        </p:nvSpPr>
        <p:spPr>
          <a:xfrm>
            <a:off x="659351" y="1141111"/>
            <a:ext cx="6124968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ru-RU" sz="2000" dirty="0"/>
              <a:t>    Технология распознавания объектов, используется повсеместно различными компаниями и государственными службами. В частности ДПС использует эту технологию в целях контроля скоростного режима на дорогах общего пользования.</a:t>
            </a:r>
            <a:endParaRPr lang="ru-RU" sz="2000" dirty="0">
              <a:cs typeface="Calibri"/>
            </a:endParaRPr>
          </a:p>
        </p:txBody>
      </p:sp>
      <p:pic>
        <p:nvPicPr>
          <p:cNvPr id="57" name="Рисунок 57" descr="Изображение выглядит как внешний, автомобиль, дорога,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F41ED62B-F3C0-4585-8237-57DD3E10E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06" y="3008522"/>
            <a:ext cx="3678382" cy="3117509"/>
          </a:xfrm>
          <a:prstGeom prst="rect">
            <a:avLst/>
          </a:prstGeom>
        </p:spPr>
      </p:pic>
      <p:pic>
        <p:nvPicPr>
          <p:cNvPr id="58" name="Рисунок 58" descr="Изображение выглядит как внешний, улица, знак, легкий&#10;&#10;Автоматически созданное описание">
            <a:extLst>
              <a:ext uri="{FF2B5EF4-FFF2-40B4-BE49-F238E27FC236}">
                <a16:creationId xmlns:a16="http://schemas.microsoft.com/office/drawing/2014/main" id="{5DEEA3CA-91B6-4FCD-B7B6-2D53FEAFE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574" y="3006378"/>
            <a:ext cx="3394993" cy="2262185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52E90DD2-AF31-4356-A9A2-0F5A231995B7}"/>
              </a:ext>
            </a:extLst>
          </p:cNvPr>
          <p:cNvSpPr txBox="1"/>
          <p:nvPr/>
        </p:nvSpPr>
        <p:spPr>
          <a:xfrm>
            <a:off x="4618523" y="524197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cs typeface="Calibri"/>
              </a:rPr>
              <a:t>Камера видеофиксации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223FFBB-09D0-4932-BBD9-EBACE5F89784}"/>
              </a:ext>
            </a:extLst>
          </p:cNvPr>
          <p:cNvSpPr txBox="1"/>
          <p:nvPr/>
        </p:nvSpPr>
        <p:spPr>
          <a:xfrm>
            <a:off x="699497" y="6131109"/>
            <a:ext cx="339499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cs typeface="Calibri"/>
              </a:rPr>
              <a:t>Обнаруженный автомобиль</a:t>
            </a:r>
          </a:p>
        </p:txBody>
      </p:sp>
    </p:spTree>
    <p:extLst>
      <p:ext uri="{BB962C8B-B14F-4D97-AF65-F5344CB8AC3E}">
        <p14:creationId xmlns:p14="http://schemas.microsoft.com/office/powerpoint/2010/main" val="1583546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AEBD29-B446-4BB8-8C7F-3ACB11846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cs typeface="Calibri Light"/>
              </a:rPr>
              <a:t>Корень программы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7A37D2-B6BC-47FB-9CF8-588541EFA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ru-RU" sz="2400" dirty="0">
                <a:cs typeface="Calibri"/>
              </a:rPr>
              <a:t>    Для обнаружения любого объекта на изображении требуется быстрая и точная нейронная сеть. Такой является сеть на архитектуре YOLOv3, которая отличается своей высокой скоростью и точностью. Она содержит 106 </a:t>
            </a:r>
            <a:r>
              <a:rPr lang="ru-RU" sz="2400" dirty="0" err="1">
                <a:cs typeface="Calibri"/>
              </a:rPr>
              <a:t>сверточных</a:t>
            </a:r>
            <a:r>
              <a:rPr lang="ru-RU" sz="2400" dirty="0">
                <a:cs typeface="Calibri"/>
              </a:rPr>
              <a:t> слоев, </a:t>
            </a:r>
            <a:r>
              <a:rPr lang="ru-RU" sz="2400" dirty="0">
                <a:ea typeface="+mn-lt"/>
                <a:cs typeface="+mn-lt"/>
              </a:rPr>
              <a:t>на выходе есть три слоя каждый из которых </a:t>
            </a:r>
            <a:r>
              <a:rPr lang="ru-RU" sz="2400" dirty="0" err="1">
                <a:ea typeface="+mn-lt"/>
                <a:cs typeface="+mn-lt"/>
              </a:rPr>
              <a:t>расчитан</a:t>
            </a:r>
            <a:r>
              <a:rPr lang="ru-RU" sz="2400" dirty="0">
                <a:ea typeface="+mn-lt"/>
                <a:cs typeface="+mn-lt"/>
              </a:rPr>
              <a:t> на обнаружения объектов разного размера.</a:t>
            </a:r>
            <a:endParaRPr lang="ru-RU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6246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E8242A-4A87-4301-A103-923953E4B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cs typeface="Calibri Light"/>
              </a:rPr>
              <a:t>Схема YOLOv3</a:t>
            </a:r>
            <a:endParaRPr lang="ru-RU" dirty="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BCFE6C66-4B12-40C4-B741-30B928E99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6045" y="1123416"/>
            <a:ext cx="7869891" cy="4375659"/>
          </a:xfrm>
        </p:spPr>
      </p:pic>
    </p:spTree>
    <p:extLst>
      <p:ext uri="{BB962C8B-B14F-4D97-AF65-F5344CB8AC3E}">
        <p14:creationId xmlns:p14="http://schemas.microsoft.com/office/powerpoint/2010/main" val="769613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7E287B-5604-4A1A-8D1A-EE3AFE6C8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cs typeface="Calibri Light"/>
              </a:rPr>
              <a:t>Еще одна нейронная сеть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58AA71-1675-40BF-9C45-C370C6046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cs typeface="Calibri"/>
              </a:rPr>
              <a:t>Для определения того, что перед "глазами программы" находится именно номерной знак требуется еще одна сверточная нейронная сеть. Она уже состоит из 10 слоев.</a:t>
            </a:r>
          </a:p>
          <a:p>
            <a:pPr marL="0" indent="0">
              <a:buNone/>
            </a:pPr>
            <a:endParaRPr lang="ru-RU" dirty="0">
              <a:cs typeface="Calibri"/>
            </a:endParaRPr>
          </a:p>
        </p:txBody>
      </p:sp>
      <p:pic>
        <p:nvPicPr>
          <p:cNvPr id="4" name="Рисунок 4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ED05C842-004F-45CD-A0CA-7AF628281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04" y="3123503"/>
            <a:ext cx="4018447" cy="338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73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116D18-3236-4EF0-8B5C-5DA0DDA20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cs typeface="Calibri Light"/>
              </a:rPr>
              <a:t>Чтение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FA668C-5E82-4382-8E0B-52222782B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cs typeface="Calibri"/>
              </a:rPr>
              <a:t>Для чтения обнаруженного номерного знака используется открытая программа </a:t>
            </a:r>
            <a:r>
              <a:rPr lang="ru-RU" dirty="0" err="1">
                <a:cs typeface="Calibri"/>
              </a:rPr>
              <a:t>Tesseract</a:t>
            </a:r>
            <a:r>
              <a:rPr lang="ru-RU" dirty="0">
                <a:cs typeface="Calibri"/>
              </a:rPr>
              <a:t>-OCR от </a:t>
            </a:r>
            <a:r>
              <a:rPr lang="ru-RU" dirty="0" err="1">
                <a:cs typeface="Calibri"/>
              </a:rPr>
              <a:t>Google</a:t>
            </a:r>
            <a:r>
              <a:rPr lang="ru-RU" dirty="0">
                <a:cs typeface="Calibri"/>
              </a:rPr>
              <a:t>, которая имеет большую обученную базу для разных языков</a:t>
            </a:r>
          </a:p>
        </p:txBody>
      </p:sp>
    </p:spTree>
    <p:extLst>
      <p:ext uri="{BB962C8B-B14F-4D97-AF65-F5344CB8AC3E}">
        <p14:creationId xmlns:p14="http://schemas.microsoft.com/office/powerpoint/2010/main" val="863981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D86EDD-C28F-4B31-B6D0-E60ACACEF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>
                <a:cs typeface="Calibri Light"/>
              </a:rPr>
              <a:t>Telegram бот</a:t>
            </a:r>
            <a:endParaRPr lang="ru-RU" dirty="0">
              <a:cs typeface="Calibri Ligh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A30D51-235A-4ECF-9E88-CE51B5E03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cs typeface="Calibri"/>
              </a:rPr>
              <a:t>Для реализации проекта было принято решение использовать TelegramAPI и связать </a:t>
            </a:r>
            <a:r>
              <a:rPr lang="ru-RU">
                <a:cs typeface="Calibri"/>
              </a:rPr>
              <a:t>нейронные сети с telegram ботом. Это </a:t>
            </a:r>
            <a:r>
              <a:rPr lang="ru-RU" dirty="0">
                <a:cs typeface="Calibri"/>
              </a:rPr>
              <a:t>позволяет легко пользоваться программой не только локально, но и удаленно.</a:t>
            </a:r>
          </a:p>
        </p:txBody>
      </p:sp>
    </p:spTree>
    <p:extLst>
      <p:ext uri="{BB962C8B-B14F-4D97-AF65-F5344CB8AC3E}">
        <p14:creationId xmlns:p14="http://schemas.microsoft.com/office/powerpoint/2010/main" val="2614022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2C54B7-16F4-4B3F-B161-D87C37DE4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>
                <a:cs typeface="Calibri Light"/>
              </a:rPr>
              <a:t>Пример работы</a:t>
            </a:r>
            <a:endParaRPr lang="ru-RU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00B01273-44B2-4E6D-9F3A-77C236C0CC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76" y="1305142"/>
            <a:ext cx="4340767" cy="4361722"/>
          </a:xfrm>
        </p:spPr>
      </p:pic>
      <p:pic>
        <p:nvPicPr>
          <p:cNvPr id="5" name="Рисунок 5" descr="Изображение выглядит как автомобиль, внешний, монитор, сидит&#10;&#10;Автоматически созданное описание">
            <a:extLst>
              <a:ext uri="{FF2B5EF4-FFF2-40B4-BE49-F238E27FC236}">
                <a16:creationId xmlns:a16="http://schemas.microsoft.com/office/drawing/2014/main" id="{0D2E98D0-6715-4098-8B3D-DB8594B39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7343" y="1302184"/>
            <a:ext cx="4396298" cy="436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556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</TotalTime>
  <Words>32</Words>
  <Application>Microsoft Office PowerPoint</Application>
  <PresentationFormat>Экран (4:3)</PresentationFormat>
  <Paragraphs>14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Office Theme</vt:lpstr>
      <vt:lpstr>Распознавание автомобильных номеров на фотографии по средствам сверточной нейронной сети</vt:lpstr>
      <vt:lpstr>Цели проекта</vt:lpstr>
      <vt:lpstr>Применение</vt:lpstr>
      <vt:lpstr>Корень программы</vt:lpstr>
      <vt:lpstr>Схема YOLOv3</vt:lpstr>
      <vt:lpstr>Еще одна нейронная сеть</vt:lpstr>
      <vt:lpstr>Чтение</vt:lpstr>
      <vt:lpstr>Telegram бот</vt:lpstr>
      <vt:lpstr>Пример работы</vt:lpstr>
      <vt:lpstr>Спасибо за внимание</vt:lpstr>
    </vt:vector>
  </TitlesOfParts>
  <Company>PJSC "New Engineering Technologies"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Pavel</cp:lastModifiedBy>
  <cp:revision>289</cp:revision>
  <dcterms:created xsi:type="dcterms:W3CDTF">2016-11-18T14:12:19Z</dcterms:created>
  <dcterms:modified xsi:type="dcterms:W3CDTF">2020-12-24T13:47:23Z</dcterms:modified>
</cp:coreProperties>
</file>

<file path=docProps/thumbnail.jpeg>
</file>